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1"/>
  </p:notesMasterIdLst>
  <p:sldIdLst>
    <p:sldId id="299" r:id="rId2"/>
    <p:sldId id="301" r:id="rId3"/>
    <p:sldId id="297" r:id="rId4"/>
    <p:sldId id="300" r:id="rId5"/>
    <p:sldId id="273" r:id="rId6"/>
    <p:sldId id="287" r:id="rId7"/>
    <p:sldId id="288" r:id="rId8"/>
    <p:sldId id="284" r:id="rId9"/>
    <p:sldId id="285" r:id="rId10"/>
    <p:sldId id="280" r:id="rId11"/>
    <p:sldId id="281" r:id="rId12"/>
    <p:sldId id="275" r:id="rId13"/>
    <p:sldId id="282" r:id="rId14"/>
    <p:sldId id="286" r:id="rId15"/>
    <p:sldId id="270" r:id="rId16"/>
    <p:sldId id="290" r:id="rId17"/>
    <p:sldId id="292" r:id="rId18"/>
    <p:sldId id="293" r:id="rId19"/>
    <p:sldId id="29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FF"/>
    <a:srgbClr val="00FFFF"/>
    <a:srgbClr val="66CC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3282" autoAdjust="0"/>
    <p:restoredTop sz="94660" autoAdjust="0"/>
  </p:normalViewPr>
  <p:slideViewPr>
    <p:cSldViewPr>
      <p:cViewPr varScale="1">
        <p:scale>
          <a:sx n="73" d="100"/>
          <a:sy n="73" d="100"/>
        </p:scale>
        <p:origin x="-138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686585-83CB-414C-BA3C-5CDB3E174973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922A19-42FA-4A3F-99F9-928D78D8140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922A19-42FA-4A3F-99F9-928D78D8140A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922A19-42FA-4A3F-99F9-928D78D8140A}" type="slidenum">
              <a:rPr lang="ru-RU" smtClean="0"/>
              <a:pPr/>
              <a:t>10</a:t>
            </a:fld>
            <a:endParaRPr lang="ru-RU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922A19-42FA-4A3F-99F9-928D78D8140A}" type="slidenum">
              <a:rPr lang="ru-RU" smtClean="0"/>
              <a:pPr/>
              <a:t>11</a:t>
            </a:fld>
            <a:endParaRPr lang="ru-RU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922A19-42FA-4A3F-99F9-928D78D8140A}" type="slidenum">
              <a:rPr lang="ru-RU" smtClean="0"/>
              <a:pPr/>
              <a:t>12</a:t>
            </a:fld>
            <a:endParaRPr lang="ru-RU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922A19-42FA-4A3F-99F9-928D78D8140A}" type="slidenum">
              <a:rPr lang="ru-RU" smtClean="0"/>
              <a:pPr/>
              <a:t>13</a:t>
            </a:fld>
            <a:endParaRPr lang="ru-RU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922A19-42FA-4A3F-99F9-928D78D8140A}" type="slidenum">
              <a:rPr lang="ru-RU" smtClean="0"/>
              <a:pPr/>
              <a:t>14</a:t>
            </a:fld>
            <a:endParaRPr lang="ru-RU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922A19-42FA-4A3F-99F9-928D78D8140A}" type="slidenum">
              <a:rPr lang="ru-RU" smtClean="0"/>
              <a:pPr/>
              <a:t>15</a:t>
            </a:fld>
            <a:endParaRPr lang="ru-RU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922A19-42FA-4A3F-99F9-928D78D8140A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922A19-42FA-4A3F-99F9-928D78D8140A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922A19-42FA-4A3F-99F9-928D78D8140A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922A19-42FA-4A3F-99F9-928D78D8140A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922A19-42FA-4A3F-99F9-928D78D8140A}" type="slidenum">
              <a:rPr lang="ru-RU" smtClean="0"/>
              <a:pPr/>
              <a:t>2</a:t>
            </a:fld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922A19-42FA-4A3F-99F9-928D78D8140A}" type="slidenum">
              <a:rPr lang="ru-RU" smtClean="0"/>
              <a:pPr/>
              <a:t>3</a:t>
            </a:fld>
            <a:endParaRPr lang="ru-RU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922A19-42FA-4A3F-99F9-928D78D8140A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922A19-42FA-4A3F-99F9-928D78D8140A}" type="slidenum">
              <a:rPr lang="ru-RU" smtClean="0"/>
              <a:pPr/>
              <a:t>5</a:t>
            </a:fld>
            <a:endParaRPr lang="ru-RU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922A19-42FA-4A3F-99F9-928D78D8140A}" type="slidenum">
              <a:rPr lang="ru-RU" smtClean="0"/>
              <a:pPr/>
              <a:t>6</a:t>
            </a:fld>
            <a:endParaRPr lang="ru-RU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922A19-42FA-4A3F-99F9-928D78D8140A}" type="slidenum">
              <a:rPr lang="ru-RU" smtClean="0"/>
              <a:pPr/>
              <a:t>7</a:t>
            </a:fld>
            <a:endParaRPr lang="ru-RU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922A19-42FA-4A3F-99F9-928D78D8140A}" type="slidenum">
              <a:rPr lang="ru-RU" smtClean="0"/>
              <a:pPr/>
              <a:t>8</a:t>
            </a:fld>
            <a:endParaRPr lang="ru-RU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922A19-42FA-4A3F-99F9-928D78D8140A}" type="slidenum">
              <a:rPr lang="ru-RU" smtClean="0"/>
              <a:pPr/>
              <a:t>9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187BB-8755-4304-98BA-BD4E2EBF55F6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F41F7-812E-427D-B9AF-A1AF74D216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187BB-8755-4304-98BA-BD4E2EBF55F6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F41F7-812E-427D-B9AF-A1AF74D216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187BB-8755-4304-98BA-BD4E2EBF55F6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F41F7-812E-427D-B9AF-A1AF74D216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187BB-8755-4304-98BA-BD4E2EBF55F6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F41F7-812E-427D-B9AF-A1AF74D216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187BB-8755-4304-98BA-BD4E2EBF55F6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F41F7-812E-427D-B9AF-A1AF74D216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187BB-8755-4304-98BA-BD4E2EBF55F6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F41F7-812E-427D-B9AF-A1AF74D216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187BB-8755-4304-98BA-BD4E2EBF55F6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F41F7-812E-427D-B9AF-A1AF74D216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187BB-8755-4304-98BA-BD4E2EBF55F6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F41F7-812E-427D-B9AF-A1AF74D216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187BB-8755-4304-98BA-BD4E2EBF55F6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F41F7-812E-427D-B9AF-A1AF74D216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187BB-8755-4304-98BA-BD4E2EBF55F6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F41F7-812E-427D-B9AF-A1AF74D216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187BB-8755-4304-98BA-BD4E2EBF55F6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F41F7-812E-427D-B9AF-A1AF74D216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3187BB-8755-4304-98BA-BD4E2EBF55F6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0F41F7-812E-427D-B9AF-A1AF74D2167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slide" Target="slide2.xml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slide" Target="slide2.xml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slide" Target="slide2.xml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slide" Target="slide2.xml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slide" Target="slide2.xml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slide" Target="slide2.xml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slide" Target="slide2.xml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5" Type="http://schemas.openxmlformats.org/officeDocument/2006/relationships/slide" Target="slide2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3" Type="http://schemas.openxmlformats.org/officeDocument/2006/relationships/slide" Target="slide3.xml"/><Relationship Id="rId7" Type="http://schemas.openxmlformats.org/officeDocument/2006/relationships/slide" Target="slide1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slide" Target="slide7.xml"/><Relationship Id="rId5" Type="http://schemas.openxmlformats.org/officeDocument/2006/relationships/slide" Target="slide6.xml"/><Relationship Id="rId4" Type="http://schemas.openxmlformats.org/officeDocument/2006/relationships/slide" Target="slide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slide" Target="slide2.xml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slide" Target="slide2.xml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12" Type="http://schemas.openxmlformats.org/officeDocument/2006/relationships/slide" Target="slide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11" Type="http://schemas.openxmlformats.org/officeDocument/2006/relationships/image" Target="../media/image2.jpeg"/><Relationship Id="rId5" Type="http://schemas.openxmlformats.org/officeDocument/2006/relationships/image" Target="../media/image7.jpeg"/><Relationship Id="rId10" Type="http://schemas.openxmlformats.org/officeDocument/2006/relationships/image" Target="../media/image12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slide" Target="slide2.xml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2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learnenglish.learnenglish.learnenglish.learnenglish.axtung.com/uploads/posts/2012-01/1326986115_field-photo-151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642910" y="500042"/>
            <a:ext cx="735811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ln w="11430">
                  <a:solidFill>
                    <a:schemeClr val="bg1"/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ОРИЕНТИРОВАНИЕ </a:t>
            </a:r>
            <a:br>
              <a:rPr lang="ru-RU" sz="4800" b="1" dirty="0" smtClean="0">
                <a:ln w="11430">
                  <a:solidFill>
                    <a:schemeClr val="bg1"/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</a:br>
            <a:r>
              <a:rPr lang="ru-RU" sz="4800" b="1" dirty="0" smtClean="0">
                <a:ln w="11430">
                  <a:solidFill>
                    <a:schemeClr val="bg1"/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НА </a:t>
            </a:r>
            <a:br>
              <a:rPr lang="ru-RU" sz="4800" b="1" dirty="0" smtClean="0">
                <a:ln w="11430">
                  <a:solidFill>
                    <a:schemeClr val="bg1"/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</a:br>
            <a:r>
              <a:rPr lang="ru-RU" sz="4800" b="1" dirty="0" smtClean="0">
                <a:ln w="11430">
                  <a:solidFill>
                    <a:schemeClr val="bg1"/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МЕСТНОСТИ</a:t>
            </a:r>
            <a:endParaRPr lang="ru-RU" sz="4800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alpha val="92000"/>
              </a:schemeClr>
            </a:gs>
            <a:gs pos="50000">
              <a:srgbClr val="3366FF"/>
            </a:gs>
            <a:gs pos="100000">
              <a:srgbClr val="3366FF"/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fotka.by/img--i-26005-w-64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28794" y="500042"/>
            <a:ext cx="5181600" cy="38862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28596" y="4572008"/>
            <a:ext cx="835824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  <a:latin typeface="Georgia" pitchFamily="18" charset="0"/>
              </a:rPr>
              <a:t>Муравьи всегда строят муравейники с южной стороны, потому что она теплее. </a:t>
            </a:r>
          </a:p>
          <a:p>
            <a:r>
              <a:rPr lang="ru-RU" sz="2800" dirty="0" smtClean="0">
                <a:solidFill>
                  <a:schemeClr val="bg1"/>
                </a:solidFill>
                <a:latin typeface="Georgia" pitchFamily="18" charset="0"/>
              </a:rPr>
              <a:t>Южная сторона муравейника более пологая, чем северная.</a:t>
            </a:r>
            <a:endParaRPr lang="ru-RU" sz="2800" dirty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4" name="Управляющая кнопка: назад 3">
            <a:hlinkClick r:id="" action="ppaction://hlinkshowjump?jump=previousslide" highlightClick="1"/>
          </p:cNvPr>
          <p:cNvSpPr/>
          <p:nvPr/>
        </p:nvSpPr>
        <p:spPr>
          <a:xfrm>
            <a:off x="6858016" y="6572272"/>
            <a:ext cx="285752" cy="285728"/>
          </a:xfrm>
          <a:prstGeom prst="actionButtonBackPrevious">
            <a:avLst/>
          </a:prstGeom>
          <a:solidFill>
            <a:srgbClr val="33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домой 4">
            <a:hlinkClick r:id="" action="ppaction://hlinkshowjump?jump=endshow" highlightClick="1"/>
          </p:cNvPr>
          <p:cNvSpPr/>
          <p:nvPr/>
        </p:nvSpPr>
        <p:spPr>
          <a:xfrm>
            <a:off x="7215206" y="6572272"/>
            <a:ext cx="285752" cy="285728"/>
          </a:xfrm>
          <a:prstGeom prst="actionButtonHome">
            <a:avLst/>
          </a:prstGeom>
          <a:solidFill>
            <a:srgbClr val="33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далее 5">
            <a:hlinkClick r:id="" action="ppaction://hlinkshowjump?jump=nextslide" highlightClick="1"/>
          </p:cNvPr>
          <p:cNvSpPr/>
          <p:nvPr/>
        </p:nvSpPr>
        <p:spPr>
          <a:xfrm>
            <a:off x="7572396" y="6570000"/>
            <a:ext cx="288000" cy="288000"/>
          </a:xfrm>
          <a:prstGeom prst="actionButtonForwardNext">
            <a:avLst/>
          </a:prstGeom>
          <a:solidFill>
            <a:srgbClr val="33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http://www.lantorg.by/images/contacts/yandex-map.jpg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7788" t="14888" r="21634" b="6249"/>
          <a:stretch>
            <a:fillRect/>
          </a:stretch>
        </p:blipFill>
        <p:spPr bwMode="auto">
          <a:xfrm>
            <a:off x="8286776" y="6072206"/>
            <a:ext cx="500066" cy="672708"/>
          </a:xfrm>
          <a:prstGeom prst="rect">
            <a:avLst/>
          </a:prstGeom>
          <a:noFill/>
        </p:spPr>
      </p:pic>
      <p:sp>
        <p:nvSpPr>
          <p:cNvPr id="8" name="TextBox 7">
            <a:hlinkClick r:id="rId5" action="ppaction://hlinksldjump"/>
          </p:cNvPr>
          <p:cNvSpPr txBox="1"/>
          <p:nvPr/>
        </p:nvSpPr>
        <p:spPr>
          <a:xfrm>
            <a:off x="8072462" y="6429396"/>
            <a:ext cx="92869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/>
              <a:t>На оглавление</a:t>
            </a:r>
            <a:endParaRPr lang="ru-RU" sz="800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alpha val="92000"/>
              </a:schemeClr>
            </a:gs>
            <a:gs pos="50000">
              <a:srgbClr val="3366FF"/>
            </a:gs>
            <a:gs pos="100000">
              <a:srgbClr val="3366FF"/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&amp;Tcy;&amp;iecy;&amp;mcy;&amp;ncy;&amp;acy;&amp;yacy; &amp;pcy;&amp;ocy;&amp;lcy;&amp;ocy;&amp;scy;&amp;acy; &amp;ncy;&amp;acy; &amp;kcy;&amp;ocy;&amp;rcy;&amp;iecy; &amp;bcy;&amp;iecy;&amp;rcy;&amp;iecy;&amp;zcy;&amp;ycy; &amp;chcy;&amp;iecy;&amp;tcy;&amp;kcy;&amp;ocy; &amp;ucy;&amp;kcy;&amp;acy;&amp;zhcy;&amp;iecy;&amp;tcy; &amp;ncy;&amp;acy; &amp;scy;&amp;iecy;&amp;vcy;&amp;iecy;&amp;rcy; 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86050" y="428604"/>
            <a:ext cx="3726180" cy="496824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28596" y="5429264"/>
            <a:ext cx="85011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  <a:latin typeface="Georgia" pitchFamily="18" charset="0"/>
              </a:rPr>
              <a:t>У берёзы кора с южной стороны белее и чище, чем с северной.</a:t>
            </a:r>
            <a:endParaRPr lang="ru-RU" sz="2800" dirty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4" name="Управляющая кнопка: назад 3">
            <a:hlinkClick r:id="" action="ppaction://hlinkshowjump?jump=previousslide" highlightClick="1"/>
          </p:cNvPr>
          <p:cNvSpPr/>
          <p:nvPr/>
        </p:nvSpPr>
        <p:spPr>
          <a:xfrm>
            <a:off x="6858016" y="6572272"/>
            <a:ext cx="285752" cy="285728"/>
          </a:xfrm>
          <a:prstGeom prst="actionButtonBackPrevious">
            <a:avLst/>
          </a:prstGeom>
          <a:solidFill>
            <a:srgbClr val="33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домой 4">
            <a:hlinkClick r:id="" action="ppaction://hlinkshowjump?jump=endshow" highlightClick="1"/>
          </p:cNvPr>
          <p:cNvSpPr/>
          <p:nvPr/>
        </p:nvSpPr>
        <p:spPr>
          <a:xfrm>
            <a:off x="7215206" y="6572272"/>
            <a:ext cx="285752" cy="285728"/>
          </a:xfrm>
          <a:prstGeom prst="actionButtonHome">
            <a:avLst/>
          </a:prstGeom>
          <a:solidFill>
            <a:srgbClr val="33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далее 5">
            <a:hlinkClick r:id="" action="ppaction://hlinkshowjump?jump=nextslide" highlightClick="1"/>
          </p:cNvPr>
          <p:cNvSpPr/>
          <p:nvPr/>
        </p:nvSpPr>
        <p:spPr>
          <a:xfrm>
            <a:off x="7572396" y="6570000"/>
            <a:ext cx="288000" cy="288000"/>
          </a:xfrm>
          <a:prstGeom prst="actionButtonForwardNext">
            <a:avLst/>
          </a:prstGeom>
          <a:solidFill>
            <a:srgbClr val="33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http://www.lantorg.by/images/contacts/yandex-map.jpg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7788" t="14888" r="21634" b="6249"/>
          <a:stretch>
            <a:fillRect/>
          </a:stretch>
        </p:blipFill>
        <p:spPr bwMode="auto">
          <a:xfrm>
            <a:off x="8286776" y="6072206"/>
            <a:ext cx="500066" cy="672708"/>
          </a:xfrm>
          <a:prstGeom prst="rect">
            <a:avLst/>
          </a:prstGeom>
          <a:noFill/>
        </p:spPr>
      </p:pic>
      <p:sp>
        <p:nvSpPr>
          <p:cNvPr id="8" name="TextBox 7">
            <a:hlinkClick r:id="rId5" action="ppaction://hlinksldjump"/>
          </p:cNvPr>
          <p:cNvSpPr txBox="1"/>
          <p:nvPr/>
        </p:nvSpPr>
        <p:spPr>
          <a:xfrm>
            <a:off x="8072462" y="6429396"/>
            <a:ext cx="92869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/>
              <a:t>На оглавление</a:t>
            </a:r>
            <a:endParaRPr lang="ru-RU" sz="800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alpha val="92000"/>
              </a:schemeClr>
            </a:gs>
            <a:gs pos="50000">
              <a:srgbClr val="3366FF"/>
            </a:gs>
            <a:gs pos="100000">
              <a:srgbClr val="3366FF"/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www.risk.ru/i/post/34/34645_ful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04" y="500042"/>
            <a:ext cx="5848350" cy="4391026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28596" y="5143512"/>
            <a:ext cx="85011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  <a:latin typeface="Georgia" pitchFamily="18" charset="0"/>
              </a:rPr>
              <a:t>Снег весной быстрее тает на склонах, обращённых к югу.</a:t>
            </a:r>
            <a:endParaRPr lang="ru-RU" sz="2800" dirty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4" name="Управляющая кнопка: назад 3">
            <a:hlinkClick r:id="" action="ppaction://hlinkshowjump?jump=previousslide" highlightClick="1"/>
          </p:cNvPr>
          <p:cNvSpPr/>
          <p:nvPr/>
        </p:nvSpPr>
        <p:spPr>
          <a:xfrm>
            <a:off x="6858016" y="6572272"/>
            <a:ext cx="285752" cy="285728"/>
          </a:xfrm>
          <a:prstGeom prst="actionButtonBackPrevious">
            <a:avLst/>
          </a:prstGeom>
          <a:solidFill>
            <a:srgbClr val="33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домой 4">
            <a:hlinkClick r:id="" action="ppaction://hlinkshowjump?jump=endshow" highlightClick="1"/>
          </p:cNvPr>
          <p:cNvSpPr/>
          <p:nvPr/>
        </p:nvSpPr>
        <p:spPr>
          <a:xfrm>
            <a:off x="7215206" y="6572272"/>
            <a:ext cx="285752" cy="285728"/>
          </a:xfrm>
          <a:prstGeom prst="actionButtonHome">
            <a:avLst/>
          </a:prstGeom>
          <a:solidFill>
            <a:srgbClr val="33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далее 5">
            <a:hlinkClick r:id="" action="ppaction://hlinkshowjump?jump=nextslide" highlightClick="1"/>
          </p:cNvPr>
          <p:cNvSpPr/>
          <p:nvPr/>
        </p:nvSpPr>
        <p:spPr>
          <a:xfrm>
            <a:off x="7572396" y="6570000"/>
            <a:ext cx="288000" cy="288000"/>
          </a:xfrm>
          <a:prstGeom prst="actionButtonForwardNext">
            <a:avLst/>
          </a:prstGeom>
          <a:solidFill>
            <a:srgbClr val="33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http://www.lantorg.by/images/contacts/yandex-map.jpg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7788" t="14888" r="21634" b="6249"/>
          <a:stretch>
            <a:fillRect/>
          </a:stretch>
        </p:blipFill>
        <p:spPr bwMode="auto">
          <a:xfrm>
            <a:off x="8286776" y="6072206"/>
            <a:ext cx="500066" cy="672708"/>
          </a:xfrm>
          <a:prstGeom prst="rect">
            <a:avLst/>
          </a:prstGeom>
          <a:noFill/>
        </p:spPr>
      </p:pic>
      <p:sp>
        <p:nvSpPr>
          <p:cNvPr id="8" name="TextBox 7">
            <a:hlinkClick r:id="rId5" action="ppaction://hlinksldjump"/>
          </p:cNvPr>
          <p:cNvSpPr txBox="1"/>
          <p:nvPr/>
        </p:nvSpPr>
        <p:spPr>
          <a:xfrm>
            <a:off x="8072462" y="6429396"/>
            <a:ext cx="92869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/>
              <a:t>На оглавление</a:t>
            </a:r>
            <a:endParaRPr lang="ru-RU" sz="800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alpha val="92000"/>
              </a:schemeClr>
            </a:gs>
            <a:gs pos="50000">
              <a:srgbClr val="3366FF"/>
            </a:gs>
            <a:gs pos="100000">
              <a:srgbClr val="3366FF"/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www.biodos.ru/biouserimages/34483/ad_100847_image.jpg"/>
          <p:cNvPicPr>
            <a:picLocks noChangeAspect="1" noChangeArrowheads="1"/>
          </p:cNvPicPr>
          <p:nvPr/>
        </p:nvPicPr>
        <p:blipFill>
          <a:blip r:embed="rId3"/>
          <a:srcRect l="4507" t="2381" r="2644" b="3571"/>
          <a:stretch>
            <a:fillRect/>
          </a:stretch>
        </p:blipFill>
        <p:spPr bwMode="auto">
          <a:xfrm>
            <a:off x="1714480" y="714356"/>
            <a:ext cx="5326661" cy="4084881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00034" y="5214950"/>
            <a:ext cx="821537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  <a:latin typeface="Georgia" pitchFamily="18" charset="0"/>
              </a:rPr>
              <a:t>На стволах хвойных деревьев на освещённой , южной стороне иногда бывают натёки и сгустки смолы</a:t>
            </a:r>
            <a:endParaRPr lang="ru-RU" sz="2800" dirty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4" name="Управляющая кнопка: назад 3">
            <a:hlinkClick r:id="" action="ppaction://hlinkshowjump?jump=previousslide" highlightClick="1"/>
          </p:cNvPr>
          <p:cNvSpPr/>
          <p:nvPr/>
        </p:nvSpPr>
        <p:spPr>
          <a:xfrm>
            <a:off x="6858016" y="6572272"/>
            <a:ext cx="285752" cy="285728"/>
          </a:xfrm>
          <a:prstGeom prst="actionButtonBackPrevious">
            <a:avLst/>
          </a:prstGeom>
          <a:solidFill>
            <a:srgbClr val="33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домой 4">
            <a:hlinkClick r:id="" action="ppaction://hlinkshowjump?jump=endshow" highlightClick="1"/>
          </p:cNvPr>
          <p:cNvSpPr/>
          <p:nvPr/>
        </p:nvSpPr>
        <p:spPr>
          <a:xfrm>
            <a:off x="7215206" y="6572272"/>
            <a:ext cx="285752" cy="285728"/>
          </a:xfrm>
          <a:prstGeom prst="actionButtonHome">
            <a:avLst/>
          </a:prstGeom>
          <a:solidFill>
            <a:srgbClr val="33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далее 5">
            <a:hlinkClick r:id="" action="ppaction://hlinkshowjump?jump=nextslide" highlightClick="1"/>
          </p:cNvPr>
          <p:cNvSpPr/>
          <p:nvPr/>
        </p:nvSpPr>
        <p:spPr>
          <a:xfrm>
            <a:off x="7572396" y="6570000"/>
            <a:ext cx="288000" cy="288000"/>
          </a:xfrm>
          <a:prstGeom prst="actionButtonForwardNext">
            <a:avLst/>
          </a:prstGeom>
          <a:solidFill>
            <a:srgbClr val="33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http://www.lantorg.by/images/contacts/yandex-map.jpg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7788" t="14888" r="21634" b="6249"/>
          <a:stretch>
            <a:fillRect/>
          </a:stretch>
        </p:blipFill>
        <p:spPr bwMode="auto">
          <a:xfrm>
            <a:off x="8286776" y="6072206"/>
            <a:ext cx="500066" cy="672708"/>
          </a:xfrm>
          <a:prstGeom prst="rect">
            <a:avLst/>
          </a:prstGeom>
          <a:noFill/>
        </p:spPr>
      </p:pic>
      <p:sp>
        <p:nvSpPr>
          <p:cNvPr id="8" name="TextBox 7">
            <a:hlinkClick r:id="rId5" action="ppaction://hlinksldjump"/>
          </p:cNvPr>
          <p:cNvSpPr txBox="1"/>
          <p:nvPr/>
        </p:nvSpPr>
        <p:spPr>
          <a:xfrm>
            <a:off x="8072462" y="6429396"/>
            <a:ext cx="92869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/>
              <a:t>На оглавление</a:t>
            </a:r>
            <a:endParaRPr lang="ru-RU" sz="800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alpha val="92000"/>
              </a:schemeClr>
            </a:gs>
            <a:gs pos="50000">
              <a:srgbClr val="3366FF"/>
            </a:gs>
            <a:gs pos="100000">
              <a:srgbClr val="3366FF"/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www.clow.ru/a-zemlja2/3090-5.jpg"/>
          <p:cNvPicPr>
            <a:picLocks noChangeAspect="1" noChangeArrowheads="1"/>
          </p:cNvPicPr>
          <p:nvPr/>
        </p:nvPicPr>
        <p:blipFill>
          <a:blip r:embed="rId3"/>
          <a:srcRect l="823" t="52146" r="53278"/>
          <a:stretch>
            <a:fillRect/>
          </a:stretch>
        </p:blipFill>
        <p:spPr bwMode="auto">
          <a:xfrm>
            <a:off x="2500298" y="571480"/>
            <a:ext cx="3555796" cy="425422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71472" y="5072074"/>
            <a:ext cx="807249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  <a:latin typeface="Georgia" pitchFamily="18" charset="0"/>
              </a:rPr>
              <a:t>Годовые кольца на пнях деревьев расположены гуще с северной стороны.</a:t>
            </a:r>
            <a:endParaRPr lang="ru-RU" sz="2800" dirty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4" name="Управляющая кнопка: назад 3">
            <a:hlinkClick r:id="" action="ppaction://hlinkshowjump?jump=previousslide" highlightClick="1"/>
          </p:cNvPr>
          <p:cNvSpPr/>
          <p:nvPr/>
        </p:nvSpPr>
        <p:spPr>
          <a:xfrm>
            <a:off x="6858016" y="6572272"/>
            <a:ext cx="285752" cy="285728"/>
          </a:xfrm>
          <a:prstGeom prst="actionButtonBackPrevious">
            <a:avLst/>
          </a:prstGeom>
          <a:solidFill>
            <a:srgbClr val="33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домой 4">
            <a:hlinkClick r:id="" action="ppaction://hlinkshowjump?jump=endshow" highlightClick="1"/>
          </p:cNvPr>
          <p:cNvSpPr/>
          <p:nvPr/>
        </p:nvSpPr>
        <p:spPr>
          <a:xfrm>
            <a:off x="7215206" y="6572272"/>
            <a:ext cx="285752" cy="285728"/>
          </a:xfrm>
          <a:prstGeom prst="actionButtonHome">
            <a:avLst/>
          </a:prstGeom>
          <a:solidFill>
            <a:srgbClr val="33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далее 5">
            <a:hlinkClick r:id="" action="ppaction://hlinkshowjump?jump=nextslide" highlightClick="1"/>
          </p:cNvPr>
          <p:cNvSpPr/>
          <p:nvPr/>
        </p:nvSpPr>
        <p:spPr>
          <a:xfrm>
            <a:off x="7572396" y="6570000"/>
            <a:ext cx="288000" cy="288000"/>
          </a:xfrm>
          <a:prstGeom prst="actionButtonForwardNext">
            <a:avLst/>
          </a:prstGeom>
          <a:solidFill>
            <a:srgbClr val="33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http://www.lantorg.by/images/contacts/yandex-map.jpg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7788" t="14888" r="21634" b="6249"/>
          <a:stretch>
            <a:fillRect/>
          </a:stretch>
        </p:blipFill>
        <p:spPr bwMode="auto">
          <a:xfrm>
            <a:off x="8286776" y="6072206"/>
            <a:ext cx="500066" cy="672708"/>
          </a:xfrm>
          <a:prstGeom prst="rect">
            <a:avLst/>
          </a:prstGeom>
          <a:noFill/>
        </p:spPr>
      </p:pic>
      <p:sp>
        <p:nvSpPr>
          <p:cNvPr id="8" name="TextBox 7">
            <a:hlinkClick r:id="rId5" action="ppaction://hlinksldjump"/>
          </p:cNvPr>
          <p:cNvSpPr txBox="1"/>
          <p:nvPr/>
        </p:nvSpPr>
        <p:spPr>
          <a:xfrm>
            <a:off x="8072462" y="6429396"/>
            <a:ext cx="92869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/>
              <a:t>На оглавление</a:t>
            </a:r>
            <a:endParaRPr lang="ru-RU" sz="800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alpha val="92000"/>
              </a:schemeClr>
            </a:gs>
            <a:gs pos="50000">
              <a:srgbClr val="3366FF"/>
            </a:gs>
            <a:gs pos="100000">
              <a:srgbClr val="3366FF"/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57166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Ориентирование по компасу</a:t>
            </a:r>
            <a:endParaRPr lang="ru-RU" sz="4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http://stat17.privet.ru/lr/091d8d40837e13f7ffeb5db51df0053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04" y="2071678"/>
            <a:ext cx="6191250" cy="4124326"/>
          </a:xfrm>
          <a:prstGeom prst="rect">
            <a:avLst/>
          </a:prstGeom>
          <a:noFill/>
        </p:spPr>
      </p:pic>
      <p:sp>
        <p:nvSpPr>
          <p:cNvPr id="4" name="Управляющая кнопка: назад 3">
            <a:hlinkClick r:id="" action="ppaction://hlinkshowjump?jump=previousslide" highlightClick="1"/>
          </p:cNvPr>
          <p:cNvSpPr/>
          <p:nvPr/>
        </p:nvSpPr>
        <p:spPr>
          <a:xfrm>
            <a:off x="6858016" y="6572272"/>
            <a:ext cx="285752" cy="285728"/>
          </a:xfrm>
          <a:prstGeom prst="actionButtonBackPrevious">
            <a:avLst/>
          </a:prstGeom>
          <a:solidFill>
            <a:srgbClr val="33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домой 4">
            <a:hlinkClick r:id="" action="ppaction://hlinkshowjump?jump=endshow" highlightClick="1"/>
          </p:cNvPr>
          <p:cNvSpPr/>
          <p:nvPr/>
        </p:nvSpPr>
        <p:spPr>
          <a:xfrm>
            <a:off x="7215206" y="6572272"/>
            <a:ext cx="285752" cy="285728"/>
          </a:xfrm>
          <a:prstGeom prst="actionButtonHome">
            <a:avLst/>
          </a:prstGeom>
          <a:solidFill>
            <a:srgbClr val="33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далее 5">
            <a:hlinkClick r:id="" action="ppaction://hlinkshowjump?jump=nextslide" highlightClick="1"/>
          </p:cNvPr>
          <p:cNvSpPr/>
          <p:nvPr/>
        </p:nvSpPr>
        <p:spPr>
          <a:xfrm>
            <a:off x="7572396" y="6570000"/>
            <a:ext cx="288000" cy="288000"/>
          </a:xfrm>
          <a:prstGeom prst="actionButtonForwardNext">
            <a:avLst/>
          </a:prstGeom>
          <a:solidFill>
            <a:srgbClr val="33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http://www.lantorg.by/images/contacts/yandex-map.jpg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7788" t="14888" r="21634" b="6249"/>
          <a:stretch>
            <a:fillRect/>
          </a:stretch>
        </p:blipFill>
        <p:spPr bwMode="auto">
          <a:xfrm>
            <a:off x="8286776" y="6072206"/>
            <a:ext cx="500066" cy="672708"/>
          </a:xfrm>
          <a:prstGeom prst="rect">
            <a:avLst/>
          </a:prstGeom>
          <a:noFill/>
        </p:spPr>
      </p:pic>
      <p:sp>
        <p:nvSpPr>
          <p:cNvPr id="8" name="TextBox 7">
            <a:hlinkClick r:id="rId5" action="ppaction://hlinksldjump"/>
          </p:cNvPr>
          <p:cNvSpPr txBox="1"/>
          <p:nvPr/>
        </p:nvSpPr>
        <p:spPr>
          <a:xfrm>
            <a:off x="8072462" y="6429396"/>
            <a:ext cx="92869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/>
              <a:t>На оглавление</a:t>
            </a:r>
            <a:endParaRPr lang="ru-RU" sz="800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alpha val="92000"/>
              </a:schemeClr>
            </a:gs>
            <a:gs pos="50000">
              <a:srgbClr val="3366FF"/>
            </a:gs>
            <a:gs pos="100000">
              <a:srgbClr val="3366FF"/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44" y="571480"/>
            <a:ext cx="871543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Компас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- прибор для определения сторон горизонта.</a:t>
            </a:r>
            <a:r>
              <a:rPr lang="ru-RU" sz="3200" dirty="0" smtClean="0"/>
              <a:t> </a:t>
            </a:r>
          </a:p>
          <a:p>
            <a:pPr algn="ctr" eaLnBrk="0" hangingPunct="0"/>
            <a:r>
              <a:rPr lang="ru-RU" sz="3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Компасом постоянно пользуются моряки, лётчики,  геологи, путешественники. </a:t>
            </a:r>
            <a:endParaRPr lang="ru-RU" sz="32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3" name="Picture 2" descr="http://www.lantorg.by/images/contacts/yandex-map.jpg"/>
          <p:cNvPicPr>
            <a:picLocks noChangeAspect="1" noChangeArrowheads="1"/>
          </p:cNvPicPr>
          <p:nvPr/>
        </p:nvPicPr>
        <p:blipFill>
          <a:blip r:embed="rId3"/>
          <a:srcRect l="7692" t="14888" r="11538" b="1364"/>
          <a:stretch>
            <a:fillRect/>
          </a:stretch>
        </p:blipFill>
        <p:spPr bwMode="auto">
          <a:xfrm>
            <a:off x="2857488" y="3571876"/>
            <a:ext cx="3000396" cy="321471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714348" y="4143380"/>
            <a:ext cx="21431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Магнитная стрелка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4348" y="5715016"/>
            <a:ext cx="2143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Корпус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00760" y="3571876"/>
            <a:ext cx="27860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Предохранитель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928662" y="5214950"/>
            <a:ext cx="3214710" cy="1588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1071538" y="6286520"/>
            <a:ext cx="2357454" cy="1588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7000892" y="6858000"/>
            <a:ext cx="914400" cy="914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10800000">
            <a:off x="4572000" y="4071942"/>
            <a:ext cx="4143404" cy="1588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Управляющая кнопка: назад 10">
            <a:hlinkClick r:id="" action="ppaction://hlinkshowjump?jump=previousslide" highlightClick="1"/>
          </p:cNvPr>
          <p:cNvSpPr/>
          <p:nvPr/>
        </p:nvSpPr>
        <p:spPr>
          <a:xfrm>
            <a:off x="6858016" y="6572272"/>
            <a:ext cx="285752" cy="285728"/>
          </a:xfrm>
          <a:prstGeom prst="actionButtonBackPrevious">
            <a:avLst/>
          </a:prstGeom>
          <a:solidFill>
            <a:srgbClr val="33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домой 11">
            <a:hlinkClick r:id="" action="ppaction://hlinkshowjump?jump=endshow" highlightClick="1"/>
          </p:cNvPr>
          <p:cNvSpPr/>
          <p:nvPr/>
        </p:nvSpPr>
        <p:spPr>
          <a:xfrm>
            <a:off x="7215206" y="6572272"/>
            <a:ext cx="285752" cy="285728"/>
          </a:xfrm>
          <a:prstGeom prst="actionButtonHome">
            <a:avLst/>
          </a:prstGeom>
          <a:solidFill>
            <a:srgbClr val="33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Управляющая кнопка: далее 12">
            <a:hlinkClick r:id="" action="ppaction://hlinkshowjump?jump=nextslide" highlightClick="1"/>
          </p:cNvPr>
          <p:cNvSpPr/>
          <p:nvPr/>
        </p:nvSpPr>
        <p:spPr>
          <a:xfrm>
            <a:off x="7572396" y="6570000"/>
            <a:ext cx="288000" cy="288000"/>
          </a:xfrm>
          <a:prstGeom prst="actionButtonForwardNext">
            <a:avLst/>
          </a:prstGeom>
          <a:solidFill>
            <a:srgbClr val="33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2" descr="http://www.lantorg.by/images/contacts/yandex-map.jpg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7788" t="14888" r="21634" b="6249"/>
          <a:stretch>
            <a:fillRect/>
          </a:stretch>
        </p:blipFill>
        <p:spPr bwMode="auto">
          <a:xfrm>
            <a:off x="8286776" y="6072206"/>
            <a:ext cx="500066" cy="672708"/>
          </a:xfrm>
          <a:prstGeom prst="rect">
            <a:avLst/>
          </a:prstGeom>
          <a:noFill/>
        </p:spPr>
      </p:pic>
      <p:sp>
        <p:nvSpPr>
          <p:cNvPr id="16" name="TextBox 15">
            <a:hlinkClick r:id="rId5" action="ppaction://hlinksldjump"/>
          </p:cNvPr>
          <p:cNvSpPr txBox="1"/>
          <p:nvPr/>
        </p:nvSpPr>
        <p:spPr>
          <a:xfrm>
            <a:off x="8072462" y="6429396"/>
            <a:ext cx="92869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/>
              <a:t>На оглавление</a:t>
            </a:r>
            <a:endParaRPr lang="ru-RU" sz="800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alpha val="92000"/>
              </a:schemeClr>
            </a:gs>
            <a:gs pos="50000">
              <a:srgbClr val="3366FF"/>
            </a:gs>
            <a:gs pos="100000">
              <a:srgbClr val="3366FF"/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142852"/>
            <a:ext cx="9001156" cy="144655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Правила пользования компасом</a:t>
            </a:r>
            <a:endParaRPr lang="ru-RU" sz="4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4282" y="2000240"/>
            <a:ext cx="8715436" cy="3970318"/>
          </a:xfrm>
          <a:prstGeom prst="rect">
            <a:avLst/>
          </a:prstGeom>
          <a:gradFill>
            <a:gsLst>
              <a:gs pos="0">
                <a:srgbClr val="3366FF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38100">
            <a:solidFill>
              <a:srgbClr val="3366FF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Положите компас на ровную горизонтальную поверхность.</a:t>
            </a:r>
          </a:p>
          <a:p>
            <a:pPr marL="342900" indent="-342900"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Оттяните предохранитель и подождите, пока стрелка остановится.</a:t>
            </a:r>
          </a:p>
          <a:p>
            <a:pPr marL="342900" indent="-342900"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Поверните компас так, чтобы синий конец стрелки совпал с буквой </a:t>
            </a: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а красный – с буквой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Ю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Тогда все буквы укажут направления сторон горизонта.</a:t>
            </a:r>
          </a:p>
          <a:p>
            <a:pPr marL="342900" indent="-342900"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Закончив работу, поставьте стрелку на предохранитель.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Управляющая кнопка: назад 3">
            <a:hlinkClick r:id="" action="ppaction://hlinkshowjump?jump=previousslide" highlightClick="1"/>
          </p:cNvPr>
          <p:cNvSpPr/>
          <p:nvPr/>
        </p:nvSpPr>
        <p:spPr>
          <a:xfrm>
            <a:off x="6858016" y="6572272"/>
            <a:ext cx="285752" cy="285728"/>
          </a:xfrm>
          <a:prstGeom prst="actionButtonBackPrevious">
            <a:avLst/>
          </a:prstGeom>
          <a:solidFill>
            <a:srgbClr val="33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домой 4">
            <a:hlinkClick r:id="" action="ppaction://hlinkshowjump?jump=endshow" highlightClick="1"/>
          </p:cNvPr>
          <p:cNvSpPr/>
          <p:nvPr/>
        </p:nvSpPr>
        <p:spPr>
          <a:xfrm>
            <a:off x="7215206" y="6572272"/>
            <a:ext cx="285752" cy="285728"/>
          </a:xfrm>
          <a:prstGeom prst="actionButtonHome">
            <a:avLst/>
          </a:prstGeom>
          <a:solidFill>
            <a:srgbClr val="33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далее 5">
            <a:hlinkClick r:id="" action="ppaction://hlinkshowjump?jump=nextslide" highlightClick="1"/>
          </p:cNvPr>
          <p:cNvSpPr/>
          <p:nvPr/>
        </p:nvSpPr>
        <p:spPr>
          <a:xfrm>
            <a:off x="7572396" y="6570000"/>
            <a:ext cx="288000" cy="288000"/>
          </a:xfrm>
          <a:prstGeom prst="actionButtonForwardNext">
            <a:avLst/>
          </a:prstGeom>
          <a:solidFill>
            <a:srgbClr val="33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http://www.lantorg.by/images/contacts/yandex-map.jpg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7788" t="14888" r="21634" b="6249"/>
          <a:stretch>
            <a:fillRect/>
          </a:stretch>
        </p:blipFill>
        <p:spPr bwMode="auto">
          <a:xfrm>
            <a:off x="8286776" y="6072206"/>
            <a:ext cx="500066" cy="672708"/>
          </a:xfrm>
          <a:prstGeom prst="rect">
            <a:avLst/>
          </a:prstGeom>
          <a:noFill/>
        </p:spPr>
      </p:pic>
      <p:sp>
        <p:nvSpPr>
          <p:cNvPr id="8" name="TextBox 7">
            <a:hlinkClick r:id="rId4" action="ppaction://hlinksldjump"/>
          </p:cNvPr>
          <p:cNvSpPr txBox="1"/>
          <p:nvPr/>
        </p:nvSpPr>
        <p:spPr>
          <a:xfrm>
            <a:off x="8072462" y="6429396"/>
            <a:ext cx="92869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/>
              <a:t>На оглавление</a:t>
            </a:r>
            <a:endParaRPr lang="ru-RU" sz="800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142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alpha val="92000"/>
              </a:schemeClr>
            </a:gs>
            <a:gs pos="50000">
              <a:srgbClr val="3366FF"/>
            </a:gs>
            <a:gs pos="100000">
              <a:srgbClr val="3366FF"/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1000108"/>
            <a:ext cx="885831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Первый компас</a:t>
            </a:r>
            <a:r>
              <a:rPr lang="en-US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был изобретён  более двух тысяч лет назад в </a:t>
            </a:r>
            <a:r>
              <a:rPr lang="ru-RU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Китае.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Сынань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 — «Ведающий югом» — так называли китайцы компас. Никто не знает о том, кто был тот первый человек, который обратил внимание на свойства железа. Об этом нам уже никогда не узнать. Одно ясно: именно на этом свойстве основывались неизвестные китайские мастера, придумывая прибор, названный «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Сынань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». Состоял он из «ложки» с тонким концом, материалом для которой служил магнитный железняк. Посередине она крепилась к бронзовой пластине с нанесенными на ней 24 делениями. «Ложку» вращали, как волчок. После остановки ее тонкий черенок всегда указывал на юг. Со временем прибор совершенствовался.</a:t>
            </a:r>
            <a:r>
              <a:rPr lang="ru-RU" sz="2400" b="1" dirty="0" smtClean="0">
                <a:solidFill>
                  <a:srgbClr val="FFFF00"/>
                </a:solidFill>
                <a:latin typeface="Arial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r>
              <a:rPr lang="ru-RU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Европе </a:t>
            </a: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компас появился значительно позже - примерно 600 лет назад</a:t>
            </a:r>
            <a:r>
              <a:rPr lang="ru-RU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endParaRPr lang="ru-RU" sz="24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0034" y="214290"/>
            <a:ext cx="8215370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ДЛЯ  ЛЮБОЗНАТЕЛЬНЫХ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5" name="Управляющая кнопка: назад 4">
            <a:hlinkClick r:id="" action="ppaction://hlinkshowjump?jump=previousslide" highlightClick="1"/>
          </p:cNvPr>
          <p:cNvSpPr/>
          <p:nvPr/>
        </p:nvSpPr>
        <p:spPr>
          <a:xfrm>
            <a:off x="6858016" y="6572272"/>
            <a:ext cx="285752" cy="285728"/>
          </a:xfrm>
          <a:prstGeom prst="actionButtonBackPrevious">
            <a:avLst/>
          </a:prstGeom>
          <a:solidFill>
            <a:srgbClr val="33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домой 5">
            <a:hlinkClick r:id="" action="ppaction://hlinkshowjump?jump=endshow" highlightClick="1"/>
          </p:cNvPr>
          <p:cNvSpPr/>
          <p:nvPr/>
        </p:nvSpPr>
        <p:spPr>
          <a:xfrm>
            <a:off x="7215206" y="6572272"/>
            <a:ext cx="285752" cy="285728"/>
          </a:xfrm>
          <a:prstGeom prst="actionButtonHome">
            <a:avLst/>
          </a:prstGeom>
          <a:solidFill>
            <a:srgbClr val="33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7572396" y="6570000"/>
            <a:ext cx="288000" cy="288000"/>
          </a:xfrm>
          <a:prstGeom prst="actionButtonForwardNext">
            <a:avLst/>
          </a:prstGeom>
          <a:solidFill>
            <a:srgbClr val="33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http://www.lantorg.by/images/contacts/yandex-map.jpg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7788" t="14888" r="21634" b="6249"/>
          <a:stretch>
            <a:fillRect/>
          </a:stretch>
        </p:blipFill>
        <p:spPr bwMode="auto">
          <a:xfrm>
            <a:off x="8286776" y="6072206"/>
            <a:ext cx="500066" cy="672708"/>
          </a:xfrm>
          <a:prstGeom prst="rect">
            <a:avLst/>
          </a:prstGeom>
          <a:noFill/>
        </p:spPr>
      </p:pic>
      <p:sp>
        <p:nvSpPr>
          <p:cNvPr id="9" name="TextBox 8">
            <a:hlinkClick r:id="rId4" action="ppaction://hlinksldjump"/>
          </p:cNvPr>
          <p:cNvSpPr txBox="1"/>
          <p:nvPr/>
        </p:nvSpPr>
        <p:spPr>
          <a:xfrm>
            <a:off x="8072462" y="6429396"/>
            <a:ext cx="92869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/>
              <a:t>На оглавление</a:t>
            </a:r>
            <a:endParaRPr lang="ru-RU" sz="800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alpha val="92000"/>
              </a:schemeClr>
            </a:gs>
            <a:gs pos="50000">
              <a:srgbClr val="3366FF"/>
            </a:gs>
            <a:gs pos="100000">
              <a:srgbClr val="3366FF"/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vipmir.ru/files/image/foto_1/mg_KA_03_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166" y="357166"/>
            <a:ext cx="6118479" cy="4714908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000100" y="5357826"/>
            <a:ext cx="621510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Античный китайский компас    «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Сынань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»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Управляющая кнопка: назад 3">
            <a:hlinkClick r:id="" action="ppaction://hlinkshowjump?jump=previousslide" highlightClick="1"/>
          </p:cNvPr>
          <p:cNvSpPr/>
          <p:nvPr/>
        </p:nvSpPr>
        <p:spPr>
          <a:xfrm>
            <a:off x="6858016" y="6572272"/>
            <a:ext cx="285752" cy="285728"/>
          </a:xfrm>
          <a:prstGeom prst="actionButtonBackPrevious">
            <a:avLst/>
          </a:prstGeom>
          <a:solidFill>
            <a:srgbClr val="33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домой 4">
            <a:hlinkClick r:id="" action="ppaction://hlinkshowjump?jump=endshow" highlightClick="1"/>
          </p:cNvPr>
          <p:cNvSpPr/>
          <p:nvPr/>
        </p:nvSpPr>
        <p:spPr>
          <a:xfrm>
            <a:off x="7215206" y="6572272"/>
            <a:ext cx="285752" cy="285728"/>
          </a:xfrm>
          <a:prstGeom prst="actionButtonHome">
            <a:avLst/>
          </a:prstGeom>
          <a:solidFill>
            <a:srgbClr val="33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далее 5">
            <a:hlinkClick r:id="" action="ppaction://hlinkshowjump?jump=nextslide" highlightClick="1"/>
          </p:cNvPr>
          <p:cNvSpPr/>
          <p:nvPr/>
        </p:nvSpPr>
        <p:spPr>
          <a:xfrm>
            <a:off x="7572396" y="6570000"/>
            <a:ext cx="288000" cy="288000"/>
          </a:xfrm>
          <a:prstGeom prst="actionButtonForwardNext">
            <a:avLst/>
          </a:prstGeom>
          <a:solidFill>
            <a:srgbClr val="33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http://www.lantorg.by/images/contacts/yandex-map.jpg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7788" t="14888" r="21634" b="6249"/>
          <a:stretch>
            <a:fillRect/>
          </a:stretch>
        </p:blipFill>
        <p:spPr bwMode="auto">
          <a:xfrm>
            <a:off x="8286776" y="6072206"/>
            <a:ext cx="500066" cy="672708"/>
          </a:xfrm>
          <a:prstGeom prst="rect">
            <a:avLst/>
          </a:prstGeom>
          <a:noFill/>
        </p:spPr>
      </p:pic>
      <p:sp>
        <p:nvSpPr>
          <p:cNvPr id="8" name="TextBox 7">
            <a:hlinkClick r:id="rId5" action="ppaction://hlinksldjump"/>
          </p:cNvPr>
          <p:cNvSpPr txBox="1"/>
          <p:nvPr/>
        </p:nvSpPr>
        <p:spPr>
          <a:xfrm>
            <a:off x="8072462" y="6429396"/>
            <a:ext cx="92869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/>
              <a:t>На оглавление</a:t>
            </a:r>
            <a:endParaRPr lang="ru-RU" sz="800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alpha val="92000"/>
              </a:schemeClr>
            </a:gs>
            <a:gs pos="50000">
              <a:srgbClr val="3366FF"/>
            </a:gs>
            <a:gs pos="100000">
              <a:srgbClr val="3366FF"/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500034" y="1643050"/>
            <a:ext cx="8358246" cy="4786346"/>
          </a:xfrm>
        </p:spPr>
        <p:txBody>
          <a:bodyPr anchor="ctr">
            <a:noAutofit/>
          </a:bodyPr>
          <a:lstStyle/>
          <a:p>
            <a:pPr algn="just">
              <a:buFont typeface="Arial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Что такое ориентирование на местности (3-4) 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4" action="ppaction://hlinksldjump"/>
              </a:rPr>
              <a:t>Ориентирование по солнцу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5" action="ppaction://hlinksldjump"/>
              </a:rPr>
              <a:t>Ориентирование по звездам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  <a:buFont typeface="Arial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6" action="ppaction://hlinksldjump"/>
              </a:rPr>
              <a:t>Ориентирование по местным природным        признакам (7-14)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  <a:buFont typeface="Arial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7" action="ppaction://hlinksldjump"/>
              </a:rPr>
              <a:t>Ориентирование по компасу (15-17)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  <a:buFont typeface="Arial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8" action="ppaction://hlinksldjump"/>
              </a:rPr>
              <a:t>Для любознательных (18-19)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dirty="0" smtClean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14348" y="500043"/>
            <a:ext cx="78581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ОГЛАВЛЕНИЕ</a:t>
            </a:r>
            <a:br>
              <a:rPr lang="ru-RU" sz="48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4800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alpha val="92000"/>
              </a:schemeClr>
            </a:gs>
            <a:gs pos="50000">
              <a:srgbClr val="3366FF"/>
            </a:gs>
            <a:gs pos="100000">
              <a:srgbClr val="3366FF"/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2274838"/>
            <a:ext cx="842968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  <a:latin typeface="Georgia" pitchFamily="18" charset="0"/>
              </a:rPr>
              <a:t>Слово «ориентирование» происходит от латинского слова </a:t>
            </a:r>
            <a:r>
              <a:rPr lang="en-US" sz="2800" dirty="0" smtClean="0">
                <a:solidFill>
                  <a:schemeClr val="bg1"/>
                </a:solidFill>
                <a:latin typeface="Georgia" pitchFamily="18" charset="0"/>
              </a:rPr>
              <a:t>«</a:t>
            </a:r>
            <a:r>
              <a:rPr lang="en-US" sz="2800" dirty="0" err="1" smtClean="0">
                <a:solidFill>
                  <a:schemeClr val="bg1"/>
                </a:solidFill>
                <a:latin typeface="Georgia" pitchFamily="18" charset="0"/>
              </a:rPr>
              <a:t>oriens</a:t>
            </a:r>
            <a:r>
              <a:rPr lang="en-US" sz="2800" dirty="0" smtClean="0">
                <a:solidFill>
                  <a:schemeClr val="bg1"/>
                </a:solidFill>
                <a:latin typeface="Georgia" pitchFamily="18" charset="0"/>
              </a:rPr>
              <a:t>», </a:t>
            </a:r>
            <a:r>
              <a:rPr lang="ru-RU" sz="2800" dirty="0" smtClean="0">
                <a:solidFill>
                  <a:schemeClr val="bg1"/>
                </a:solidFill>
                <a:latin typeface="Georgia" pitchFamily="18" charset="0"/>
              </a:rPr>
              <a:t>что в переводе означает «восток». С древнейших времен восток считался почитаемой стороной: с востока появлялось Солнце — источник жизни на Земле, поэтому на восток молились, обращали в его сторону некоторые алтари православных церквей.</a:t>
            </a:r>
            <a:endParaRPr lang="ru-RU" sz="2800" dirty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85786" y="571480"/>
            <a:ext cx="7358114" cy="144655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ОРИЕНТИРОВАНИЕ </a:t>
            </a:r>
          </a:p>
          <a:p>
            <a:pPr algn="ctr"/>
            <a:r>
              <a:rPr lang="ru-RU" sz="4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НА  МЕСТНОСТИ</a:t>
            </a:r>
            <a:endParaRPr lang="ru-RU" sz="44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5" name="Управляющая кнопка: назад 4">
            <a:hlinkClick r:id="" action="ppaction://hlinkshowjump?jump=previousslide" highlightClick="1"/>
          </p:cNvPr>
          <p:cNvSpPr/>
          <p:nvPr/>
        </p:nvSpPr>
        <p:spPr>
          <a:xfrm>
            <a:off x="6858016" y="6572272"/>
            <a:ext cx="285752" cy="285728"/>
          </a:xfrm>
          <a:prstGeom prst="actionButtonBackPrevious">
            <a:avLst/>
          </a:prstGeom>
          <a:solidFill>
            <a:srgbClr val="33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домой 5">
            <a:hlinkClick r:id="" action="ppaction://hlinkshowjump?jump=endshow" highlightClick="1"/>
          </p:cNvPr>
          <p:cNvSpPr/>
          <p:nvPr/>
        </p:nvSpPr>
        <p:spPr>
          <a:xfrm>
            <a:off x="7215206" y="6572272"/>
            <a:ext cx="285752" cy="285728"/>
          </a:xfrm>
          <a:prstGeom prst="actionButtonHome">
            <a:avLst/>
          </a:prstGeom>
          <a:solidFill>
            <a:srgbClr val="33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7572396" y="6570000"/>
            <a:ext cx="288000" cy="288000"/>
          </a:xfrm>
          <a:prstGeom prst="actionButtonForwardNext">
            <a:avLst/>
          </a:prstGeom>
          <a:solidFill>
            <a:srgbClr val="33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http://www.lantorg.by/images/contacts/yandex-map.jpg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7788" t="14888" r="21634" b="6249"/>
          <a:stretch>
            <a:fillRect/>
          </a:stretch>
        </p:blipFill>
        <p:spPr bwMode="auto">
          <a:xfrm>
            <a:off x="8286776" y="6072206"/>
            <a:ext cx="500066" cy="672708"/>
          </a:xfrm>
          <a:prstGeom prst="rect">
            <a:avLst/>
          </a:prstGeom>
          <a:noFill/>
        </p:spPr>
      </p:pic>
      <p:sp>
        <p:nvSpPr>
          <p:cNvPr id="9" name="TextBox 8">
            <a:hlinkClick r:id="rId4" action="ppaction://hlinksldjump"/>
          </p:cNvPr>
          <p:cNvSpPr txBox="1"/>
          <p:nvPr/>
        </p:nvSpPr>
        <p:spPr>
          <a:xfrm>
            <a:off x="8072462" y="6429396"/>
            <a:ext cx="92869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/>
              <a:t>На оглавление</a:t>
            </a:r>
            <a:endParaRPr lang="ru-RU" sz="800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alpha val="92000"/>
              </a:schemeClr>
            </a:gs>
            <a:gs pos="50000">
              <a:srgbClr val="3366FF"/>
            </a:gs>
            <a:gs pos="100000">
              <a:srgbClr val="3366FF"/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42844" y="285727"/>
            <a:ext cx="88583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Georgia" pitchFamily="18" charset="0"/>
                <a:cs typeface="Times New Roman" pitchFamily="18" charset="0"/>
              </a:rPr>
              <a:t>Ориентирование на местности – </a:t>
            </a:r>
            <a:r>
              <a:rPr lang="ru-RU" sz="3600" dirty="0" smtClean="0">
                <a:solidFill>
                  <a:schemeClr val="bg1"/>
                </a:solidFill>
                <a:latin typeface="Georgia" pitchFamily="18" charset="0"/>
                <a:cs typeface="Times New Roman" pitchFamily="18" charset="0"/>
              </a:rPr>
              <a:t>это определение своего местоположения и направления пути.</a:t>
            </a:r>
            <a:endParaRPr lang="ru-RU" sz="3600" dirty="0">
              <a:solidFill>
                <a:schemeClr val="bg1"/>
              </a:solidFill>
              <a:latin typeface="Georgia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2428868"/>
            <a:ext cx="857256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Georgia" pitchFamily="18" charset="0"/>
              </a:rPr>
              <a:t>Существует несколько способов ориентирования на местности: </a:t>
            </a:r>
          </a:p>
          <a:p>
            <a:pPr>
              <a:buFont typeface="Arial" pitchFamily="34" charset="0"/>
              <a:buChar char="•"/>
            </a:pPr>
            <a:r>
              <a:rPr lang="ru-RU" sz="3600" dirty="0" smtClean="0">
                <a:solidFill>
                  <a:schemeClr val="bg1"/>
                </a:solidFill>
                <a:latin typeface="Georgia" pitchFamily="18" charset="0"/>
              </a:rPr>
              <a:t>по компасу </a:t>
            </a:r>
          </a:p>
          <a:p>
            <a:pPr>
              <a:buFont typeface="Arial" pitchFamily="34" charset="0"/>
              <a:buChar char="•"/>
            </a:pPr>
            <a:r>
              <a:rPr lang="ru-RU" sz="3600" dirty="0" smtClean="0">
                <a:solidFill>
                  <a:schemeClr val="bg1"/>
                </a:solidFill>
                <a:latin typeface="Georgia" pitchFamily="18" charset="0"/>
              </a:rPr>
              <a:t>по Солнцу </a:t>
            </a:r>
          </a:p>
          <a:p>
            <a:pPr>
              <a:buFont typeface="Arial" pitchFamily="34" charset="0"/>
              <a:buChar char="•"/>
            </a:pPr>
            <a:r>
              <a:rPr lang="ru-RU" sz="3600" dirty="0" smtClean="0">
                <a:solidFill>
                  <a:schemeClr val="bg1"/>
                </a:solidFill>
                <a:latin typeface="Georgia" pitchFamily="18" charset="0"/>
              </a:rPr>
              <a:t>по звёздам</a:t>
            </a:r>
          </a:p>
          <a:p>
            <a:pPr>
              <a:buFont typeface="Arial" pitchFamily="34" charset="0"/>
              <a:buChar char="•"/>
            </a:pPr>
            <a:r>
              <a:rPr lang="ru-RU" sz="3600" dirty="0" smtClean="0">
                <a:solidFill>
                  <a:schemeClr val="bg1"/>
                </a:solidFill>
                <a:latin typeface="Georgia" pitchFamily="18" charset="0"/>
              </a:rPr>
              <a:t>по местным природным признакам</a:t>
            </a:r>
            <a:endParaRPr lang="ru-RU" sz="3600" dirty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4" name="Управляющая кнопка: назад 3">
            <a:hlinkClick r:id="" action="ppaction://hlinkshowjump?jump=previousslide" highlightClick="1"/>
          </p:cNvPr>
          <p:cNvSpPr/>
          <p:nvPr/>
        </p:nvSpPr>
        <p:spPr>
          <a:xfrm>
            <a:off x="6858016" y="6572272"/>
            <a:ext cx="285752" cy="285728"/>
          </a:xfrm>
          <a:prstGeom prst="actionButtonBackPrevious">
            <a:avLst/>
          </a:prstGeom>
          <a:solidFill>
            <a:srgbClr val="33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омой 6">
            <a:hlinkClick r:id="" action="ppaction://hlinkshowjump?jump=endshow" highlightClick="1"/>
          </p:cNvPr>
          <p:cNvSpPr/>
          <p:nvPr/>
        </p:nvSpPr>
        <p:spPr>
          <a:xfrm>
            <a:off x="7215206" y="6572272"/>
            <a:ext cx="285752" cy="285728"/>
          </a:xfrm>
          <a:prstGeom prst="actionButtonHome">
            <a:avLst/>
          </a:prstGeom>
          <a:solidFill>
            <a:srgbClr val="33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7572396" y="6570000"/>
            <a:ext cx="288000" cy="288000"/>
          </a:xfrm>
          <a:prstGeom prst="actionButtonForwardNext">
            <a:avLst/>
          </a:prstGeom>
          <a:solidFill>
            <a:srgbClr val="33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2" descr="http://www.lantorg.by/images/contacts/yandex-map.jpg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7788" t="14888" r="21634" b="6249"/>
          <a:stretch>
            <a:fillRect/>
          </a:stretch>
        </p:blipFill>
        <p:spPr bwMode="auto">
          <a:xfrm>
            <a:off x="8286776" y="6072206"/>
            <a:ext cx="500066" cy="672708"/>
          </a:xfrm>
          <a:prstGeom prst="rect">
            <a:avLst/>
          </a:prstGeom>
          <a:noFill/>
        </p:spPr>
      </p:pic>
      <p:sp>
        <p:nvSpPr>
          <p:cNvPr id="10" name="TextBox 9">
            <a:hlinkClick r:id="rId4" action="ppaction://hlinksldjump"/>
          </p:cNvPr>
          <p:cNvSpPr txBox="1"/>
          <p:nvPr/>
        </p:nvSpPr>
        <p:spPr>
          <a:xfrm>
            <a:off x="8072462" y="6429396"/>
            <a:ext cx="92869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/>
              <a:t>На оглавление</a:t>
            </a:r>
            <a:endParaRPr lang="ru-RU" sz="800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alpha val="92000"/>
              </a:schemeClr>
            </a:gs>
            <a:gs pos="50000">
              <a:srgbClr val="3366FF"/>
            </a:gs>
            <a:gs pos="100000">
              <a:srgbClr val="3366FF"/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285728"/>
            <a:ext cx="8072494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ОРИЕНТИРОВАНИЕ </a:t>
            </a:r>
          </a:p>
          <a:p>
            <a:pPr algn="ctr"/>
            <a:r>
              <a:rPr lang="ru-RU" sz="48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ПО СОЛНЦУ</a:t>
            </a:r>
            <a:endParaRPr lang="ru-RU" sz="4800" b="1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3" name="Picture 2" descr="http://litn-andrei.narod.ru/data/images/p3_p58_orientirovanie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6" y="2428868"/>
            <a:ext cx="4524375" cy="3592354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000628" y="2786058"/>
            <a:ext cx="400052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Georgia" pitchFamily="18" charset="0"/>
              </a:rPr>
              <a:t>Утром  ( в 7 часов) солнце бывает на востоке, в полдень  - на юге, вечером ( в 19 часов) – на западе.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Georgia" pitchFamily="18" charset="0"/>
              </a:rPr>
              <a:t>Если в полдень встать спиной к солнцу, то впереди будет север, слева – запад, справа – восток.</a:t>
            </a:r>
            <a:endParaRPr lang="ru-RU" sz="2400" dirty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5" name="Управляющая кнопка: назад 4">
            <a:hlinkClick r:id="" action="ppaction://hlinkshowjump?jump=previousslide" highlightClick="1"/>
          </p:cNvPr>
          <p:cNvSpPr/>
          <p:nvPr/>
        </p:nvSpPr>
        <p:spPr>
          <a:xfrm>
            <a:off x="6858016" y="6572272"/>
            <a:ext cx="285752" cy="285728"/>
          </a:xfrm>
          <a:prstGeom prst="actionButtonBackPrevious">
            <a:avLst/>
          </a:prstGeom>
          <a:solidFill>
            <a:srgbClr val="33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домой 5">
            <a:hlinkClick r:id="" action="ppaction://hlinkshowjump?jump=endshow" highlightClick="1"/>
          </p:cNvPr>
          <p:cNvSpPr/>
          <p:nvPr/>
        </p:nvSpPr>
        <p:spPr>
          <a:xfrm>
            <a:off x="7215206" y="6572272"/>
            <a:ext cx="285752" cy="285728"/>
          </a:xfrm>
          <a:prstGeom prst="actionButtonHome">
            <a:avLst/>
          </a:prstGeom>
          <a:solidFill>
            <a:srgbClr val="33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7572396" y="6570000"/>
            <a:ext cx="288000" cy="288000"/>
          </a:xfrm>
          <a:prstGeom prst="actionButtonForwardNext">
            <a:avLst/>
          </a:prstGeom>
          <a:solidFill>
            <a:srgbClr val="33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http://www.lantorg.by/images/contacts/yandex-map.jpg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7788" t="14888" r="21634" b="6249"/>
          <a:stretch>
            <a:fillRect/>
          </a:stretch>
        </p:blipFill>
        <p:spPr bwMode="auto">
          <a:xfrm>
            <a:off x="8286776" y="6072206"/>
            <a:ext cx="500066" cy="672708"/>
          </a:xfrm>
          <a:prstGeom prst="rect">
            <a:avLst/>
          </a:prstGeom>
          <a:noFill/>
        </p:spPr>
      </p:pic>
      <p:sp>
        <p:nvSpPr>
          <p:cNvPr id="9" name="TextBox 8">
            <a:hlinkClick r:id="rId5" action="ppaction://hlinksldjump"/>
          </p:cNvPr>
          <p:cNvSpPr txBox="1"/>
          <p:nvPr/>
        </p:nvSpPr>
        <p:spPr>
          <a:xfrm>
            <a:off x="8072462" y="6429396"/>
            <a:ext cx="92869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/>
              <a:t>На оглавление</a:t>
            </a:r>
            <a:endParaRPr lang="ru-RU" sz="800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78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alpha val="92000"/>
              </a:schemeClr>
            </a:gs>
            <a:gs pos="50000">
              <a:srgbClr val="3366FF"/>
            </a:gs>
            <a:gs pos="100000">
              <a:srgbClr val="3366FF"/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142852"/>
            <a:ext cx="835824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ОРИЕНТИРОВАНИЕ </a:t>
            </a:r>
          </a:p>
          <a:p>
            <a:pPr algn="ctr"/>
            <a:r>
              <a:rPr lang="ru-RU" sz="44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ПО ЗВЁЗДАМ</a:t>
            </a:r>
            <a:endParaRPr lang="ru-RU" sz="4400" b="1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5" name="Picture 2" descr="http://www.vokrugsveta.ru/img/cmn/2008/07/22/012.jpg"/>
          <p:cNvPicPr>
            <a:picLocks noChangeAspect="1" noChangeArrowheads="1"/>
          </p:cNvPicPr>
          <p:nvPr/>
        </p:nvPicPr>
        <p:blipFill>
          <a:blip r:embed="rId3"/>
          <a:srcRect b="24999"/>
          <a:stretch>
            <a:fillRect/>
          </a:stretch>
        </p:blipFill>
        <p:spPr bwMode="auto">
          <a:xfrm>
            <a:off x="142851" y="1643051"/>
            <a:ext cx="3645408" cy="274323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286248" y="1785926"/>
            <a:ext cx="4643470" cy="4401205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Ночью направление на север можно определить по созвездиям Малой и Большой Медведицы. Семь звёзд Большой Медведицы напоминают ковш с длинной изогнутой ручкой. Если мысленно соединить две звезды , расположенные на краю ковша прямой линией, а затем продолжить её на величину пяти расстояний между этими звёздами, полученное расстояние закончится в созвездии Малая Медведица, там, где находится Полярная звезда, указывающая направление на север.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2844" y="4572008"/>
            <a:ext cx="4000528" cy="1938992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Показанное положение созвездий на небе можно видеть только в осенне-зимний сезон: около 18часов в феврале, около полуночи в ноябре и около 4 часов в конце сентября.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Управляющая кнопка: назад 7">
            <a:hlinkClick r:id="" action="ppaction://hlinkshowjump?jump=previousslide" highlightClick="1"/>
          </p:cNvPr>
          <p:cNvSpPr/>
          <p:nvPr/>
        </p:nvSpPr>
        <p:spPr>
          <a:xfrm>
            <a:off x="6858016" y="6572272"/>
            <a:ext cx="285752" cy="285728"/>
          </a:xfrm>
          <a:prstGeom prst="actionButtonBackPrevious">
            <a:avLst/>
          </a:prstGeom>
          <a:solidFill>
            <a:srgbClr val="33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домой 8">
            <a:hlinkClick r:id="" action="ppaction://hlinkshowjump?jump=endshow" highlightClick="1"/>
          </p:cNvPr>
          <p:cNvSpPr/>
          <p:nvPr/>
        </p:nvSpPr>
        <p:spPr>
          <a:xfrm>
            <a:off x="7215206" y="6572272"/>
            <a:ext cx="285752" cy="285728"/>
          </a:xfrm>
          <a:prstGeom prst="actionButtonHome">
            <a:avLst/>
          </a:prstGeom>
          <a:solidFill>
            <a:srgbClr val="33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далее 9">
            <a:hlinkClick r:id="" action="ppaction://hlinkshowjump?jump=nextslide" highlightClick="1"/>
          </p:cNvPr>
          <p:cNvSpPr/>
          <p:nvPr/>
        </p:nvSpPr>
        <p:spPr>
          <a:xfrm>
            <a:off x="7572396" y="6570000"/>
            <a:ext cx="288000" cy="288000"/>
          </a:xfrm>
          <a:prstGeom prst="actionButtonForwardNext">
            <a:avLst/>
          </a:prstGeom>
          <a:solidFill>
            <a:srgbClr val="33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 descr="http://www.lantorg.by/images/contacts/yandex-map.jpg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7788" t="14888" r="21634" b="6249"/>
          <a:stretch>
            <a:fillRect/>
          </a:stretch>
        </p:blipFill>
        <p:spPr bwMode="auto">
          <a:xfrm>
            <a:off x="8286776" y="6072206"/>
            <a:ext cx="500066" cy="672708"/>
          </a:xfrm>
          <a:prstGeom prst="rect">
            <a:avLst/>
          </a:prstGeom>
          <a:noFill/>
        </p:spPr>
      </p:pic>
      <p:sp>
        <p:nvSpPr>
          <p:cNvPr id="12" name="TextBox 11">
            <a:hlinkClick r:id="rId5" action="ppaction://hlinksldjump"/>
          </p:cNvPr>
          <p:cNvSpPr txBox="1"/>
          <p:nvPr/>
        </p:nvSpPr>
        <p:spPr>
          <a:xfrm>
            <a:off x="8072462" y="6429396"/>
            <a:ext cx="92869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/>
              <a:t>На оглавление</a:t>
            </a:r>
            <a:endParaRPr lang="ru-RU" sz="800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alpha val="92000"/>
              </a:schemeClr>
            </a:gs>
            <a:gs pos="50000">
              <a:srgbClr val="3366FF"/>
            </a:gs>
            <a:gs pos="100000">
              <a:srgbClr val="3366FF"/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28596" y="428605"/>
            <a:ext cx="850112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ОРИЕНТИРОВАНИЕ </a:t>
            </a:r>
          </a:p>
          <a:p>
            <a:pPr algn="ctr"/>
            <a:r>
              <a:rPr lang="ru-RU" sz="40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ПО МЕСТНЫМ ПРИРОДНЫМ ПРИЗНАКАМ</a:t>
            </a:r>
            <a:endParaRPr lang="ru-RU" sz="4000" b="1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4" name="Picture 2" descr="http://nevsedoma.com.ua/images/2011/147/4/10190000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42845" y="2571745"/>
            <a:ext cx="2647603" cy="1763711"/>
          </a:xfrm>
          <a:prstGeom prst="rect">
            <a:avLst/>
          </a:prstGeom>
          <a:noFill/>
        </p:spPr>
      </p:pic>
      <p:pic>
        <p:nvPicPr>
          <p:cNvPr id="5" name="Picture 6" descr="http://vasi.net/uploads/podbor/life_stvola/thumbs/52847381.jpg"/>
          <p:cNvPicPr>
            <a:picLocks noChangeAspect="1" noChangeArrowheads="1"/>
          </p:cNvPicPr>
          <p:nvPr/>
        </p:nvPicPr>
        <p:blipFill>
          <a:blip r:embed="rId4" cstate="screen"/>
          <a:srcRect b="3571"/>
          <a:stretch>
            <a:fillRect/>
          </a:stretch>
        </p:blipFill>
        <p:spPr bwMode="auto">
          <a:xfrm>
            <a:off x="2928926" y="2571745"/>
            <a:ext cx="2088000" cy="1761757"/>
          </a:xfrm>
          <a:prstGeom prst="rect">
            <a:avLst/>
          </a:prstGeom>
          <a:noFill/>
        </p:spPr>
      </p:pic>
      <p:pic>
        <p:nvPicPr>
          <p:cNvPr id="6" name="Picture 2" descr="http://img-fotki.yandex.ru/get/4907/lyudmiladanko.31/0_4d770_36afdac9_XL"/>
          <p:cNvPicPr>
            <a:picLocks noChangeAspect="1" noChangeArrowheads="1"/>
          </p:cNvPicPr>
          <p:nvPr/>
        </p:nvPicPr>
        <p:blipFill>
          <a:blip r:embed="rId5" cstate="screen"/>
          <a:srcRect l="2813" t="2385" r="1562" b="3417"/>
          <a:stretch>
            <a:fillRect/>
          </a:stretch>
        </p:blipFill>
        <p:spPr bwMode="auto">
          <a:xfrm>
            <a:off x="5214942" y="2571744"/>
            <a:ext cx="2324028" cy="1800000"/>
          </a:xfrm>
          <a:prstGeom prst="rect">
            <a:avLst/>
          </a:prstGeom>
          <a:noFill/>
        </p:spPr>
      </p:pic>
      <p:pic>
        <p:nvPicPr>
          <p:cNvPr id="7" name="Picture 2" descr="http://www.fotka.by/img--i-26005-w-640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142844" y="4929198"/>
            <a:ext cx="2400000" cy="1800000"/>
          </a:xfrm>
          <a:prstGeom prst="rect">
            <a:avLst/>
          </a:prstGeom>
          <a:noFill/>
        </p:spPr>
      </p:pic>
      <p:pic>
        <p:nvPicPr>
          <p:cNvPr id="8" name="Picture 4" descr="&amp;Tcy;&amp;iecy;&amp;mcy;&amp;ncy;&amp;acy;&amp;yacy; &amp;pcy;&amp;ocy;&amp;lcy;&amp;ocy;&amp;scy;&amp;acy; &amp;ncy;&amp;acy; &amp;kcy;&amp;ocy;&amp;rcy;&amp;iecy; &amp;bcy;&amp;iecy;&amp;rcy;&amp;iecy;&amp;zcy;&amp;ycy; &amp;chcy;&amp;iecy;&amp;tcy;&amp;kcy;&amp;ocy; &amp;ucy;&amp;kcy;&amp;acy;&amp;zhcy;&amp;iecy;&amp;tcy; &amp;ncy;&amp;acy; &amp;scy;&amp;iecy;&amp;vcy;&amp;iecy;&amp;rcy; 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7643834" y="2571744"/>
            <a:ext cx="1350000" cy="1800000"/>
          </a:xfrm>
          <a:prstGeom prst="rect">
            <a:avLst/>
          </a:prstGeom>
          <a:noFill/>
        </p:spPr>
      </p:pic>
      <p:pic>
        <p:nvPicPr>
          <p:cNvPr id="9" name="Picture 2" descr="http://www.risk.ru/i/post/34/34645_full.jpg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2643174" y="4929198"/>
            <a:ext cx="2397391" cy="1800000"/>
          </a:xfrm>
          <a:prstGeom prst="rect">
            <a:avLst/>
          </a:prstGeom>
          <a:noFill/>
        </p:spPr>
      </p:pic>
      <p:pic>
        <p:nvPicPr>
          <p:cNvPr id="10" name="Picture 2" descr="http://www.biodos.ru/biouserimages/34483/ad_100847_image.jpg"/>
          <p:cNvPicPr>
            <a:picLocks noChangeAspect="1" noChangeArrowheads="1"/>
          </p:cNvPicPr>
          <p:nvPr/>
        </p:nvPicPr>
        <p:blipFill>
          <a:blip r:embed="rId9" cstate="screen"/>
          <a:srcRect l="4507" t="2381" r="2644" b="3571"/>
          <a:stretch>
            <a:fillRect/>
          </a:stretch>
        </p:blipFill>
        <p:spPr bwMode="auto">
          <a:xfrm>
            <a:off x="5072066" y="4929198"/>
            <a:ext cx="2347176" cy="1800000"/>
          </a:xfrm>
          <a:prstGeom prst="rect">
            <a:avLst/>
          </a:prstGeom>
          <a:noFill/>
        </p:spPr>
      </p:pic>
      <p:pic>
        <p:nvPicPr>
          <p:cNvPr id="11" name="Picture 4" descr="http://www.clow.ru/a-zemlja2/3090-5.jpg"/>
          <p:cNvPicPr>
            <a:picLocks noChangeAspect="1" noChangeArrowheads="1"/>
          </p:cNvPicPr>
          <p:nvPr/>
        </p:nvPicPr>
        <p:blipFill>
          <a:blip r:embed="rId10"/>
          <a:srcRect l="823" t="52146" r="53278"/>
          <a:stretch>
            <a:fillRect/>
          </a:stretch>
        </p:blipFill>
        <p:spPr bwMode="auto">
          <a:xfrm>
            <a:off x="7500958" y="4929198"/>
            <a:ext cx="1504477" cy="1800000"/>
          </a:xfrm>
          <a:prstGeom prst="rect">
            <a:avLst/>
          </a:prstGeom>
          <a:noFill/>
        </p:spPr>
      </p:pic>
      <p:sp>
        <p:nvSpPr>
          <p:cNvPr id="12" name="Управляющая кнопка: назад 11">
            <a:hlinkClick r:id="" action="ppaction://hlinkshowjump?jump=previousslide" highlightClick="1"/>
          </p:cNvPr>
          <p:cNvSpPr/>
          <p:nvPr/>
        </p:nvSpPr>
        <p:spPr>
          <a:xfrm>
            <a:off x="6858016" y="6572272"/>
            <a:ext cx="285752" cy="285728"/>
          </a:xfrm>
          <a:prstGeom prst="actionButtonBackPrevious">
            <a:avLst/>
          </a:prstGeom>
          <a:solidFill>
            <a:srgbClr val="33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Управляющая кнопка: домой 12">
            <a:hlinkClick r:id="" action="ppaction://hlinkshowjump?jump=endshow" highlightClick="1"/>
          </p:cNvPr>
          <p:cNvSpPr/>
          <p:nvPr/>
        </p:nvSpPr>
        <p:spPr>
          <a:xfrm>
            <a:off x="7215206" y="6572272"/>
            <a:ext cx="285752" cy="285728"/>
          </a:xfrm>
          <a:prstGeom prst="actionButtonHome">
            <a:avLst/>
          </a:prstGeom>
          <a:solidFill>
            <a:srgbClr val="33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Управляющая кнопка: далее 13">
            <a:hlinkClick r:id="" action="ppaction://hlinkshowjump?jump=nextslide" highlightClick="1"/>
          </p:cNvPr>
          <p:cNvSpPr/>
          <p:nvPr/>
        </p:nvSpPr>
        <p:spPr>
          <a:xfrm>
            <a:off x="7572396" y="6570000"/>
            <a:ext cx="288000" cy="288000"/>
          </a:xfrm>
          <a:prstGeom prst="actionButtonForwardNext">
            <a:avLst/>
          </a:prstGeom>
          <a:solidFill>
            <a:srgbClr val="33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 descr="http://www.lantorg.by/images/contacts/yandex-map.jpg"/>
          <p:cNvPicPr>
            <a:picLocks noChangeAspect="1" noChangeArrowheads="1"/>
          </p:cNvPicPr>
          <p:nvPr/>
        </p:nvPicPr>
        <p:blipFill>
          <a:blip r:embed="rId11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7788" t="14888" r="21634" b="6249"/>
          <a:stretch>
            <a:fillRect/>
          </a:stretch>
        </p:blipFill>
        <p:spPr bwMode="auto">
          <a:xfrm>
            <a:off x="8286776" y="6072206"/>
            <a:ext cx="500066" cy="672708"/>
          </a:xfrm>
          <a:prstGeom prst="rect">
            <a:avLst/>
          </a:prstGeom>
          <a:noFill/>
        </p:spPr>
      </p:pic>
      <p:sp>
        <p:nvSpPr>
          <p:cNvPr id="16" name="TextBox 15">
            <a:hlinkClick r:id="rId12" action="ppaction://hlinksldjump"/>
          </p:cNvPr>
          <p:cNvSpPr txBox="1"/>
          <p:nvPr/>
        </p:nvSpPr>
        <p:spPr>
          <a:xfrm>
            <a:off x="8072462" y="6429396"/>
            <a:ext cx="92869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/>
              <a:t>На оглавление</a:t>
            </a:r>
            <a:endParaRPr lang="ru-RU" sz="800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500"/>
                            </p:stCondLst>
                            <p:childTnLst>
                              <p:par>
                                <p:cTn id="52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000"/>
                            </p:stCondLst>
                            <p:childTnLst>
                              <p:par>
                                <p:cTn id="58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50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alpha val="92000"/>
              </a:schemeClr>
            </a:gs>
            <a:gs pos="50000">
              <a:srgbClr val="3366FF"/>
            </a:gs>
            <a:gs pos="100000">
              <a:srgbClr val="3366FF"/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nevsedoma.com.ua/images/2011/147/4/101900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480" y="571480"/>
            <a:ext cx="5878286" cy="3918857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14282" y="5072074"/>
            <a:ext cx="87154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  <a:latin typeface="Georgia" pitchFamily="18" charset="0"/>
              </a:rPr>
              <a:t>У отдельно стоящих деревьев ветви с южной стороны обычно длиннее и гуще, чем с северной.</a:t>
            </a:r>
            <a:endParaRPr lang="ru-RU" sz="2800" dirty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4" name="Управляющая кнопка: назад 3">
            <a:hlinkClick r:id="" action="ppaction://hlinkshowjump?jump=previousslide" highlightClick="1"/>
          </p:cNvPr>
          <p:cNvSpPr/>
          <p:nvPr/>
        </p:nvSpPr>
        <p:spPr>
          <a:xfrm>
            <a:off x="6858016" y="6572272"/>
            <a:ext cx="285752" cy="285728"/>
          </a:xfrm>
          <a:prstGeom prst="actionButtonBackPrevious">
            <a:avLst/>
          </a:prstGeom>
          <a:solidFill>
            <a:srgbClr val="33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домой 4">
            <a:hlinkClick r:id="" action="ppaction://hlinkshowjump?jump=endshow" highlightClick="1"/>
          </p:cNvPr>
          <p:cNvSpPr/>
          <p:nvPr/>
        </p:nvSpPr>
        <p:spPr>
          <a:xfrm>
            <a:off x="7215206" y="6572272"/>
            <a:ext cx="285752" cy="285728"/>
          </a:xfrm>
          <a:prstGeom prst="actionButtonHome">
            <a:avLst/>
          </a:prstGeom>
          <a:solidFill>
            <a:srgbClr val="33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далее 5">
            <a:hlinkClick r:id="" action="ppaction://hlinkshowjump?jump=nextslide" highlightClick="1"/>
          </p:cNvPr>
          <p:cNvSpPr/>
          <p:nvPr/>
        </p:nvSpPr>
        <p:spPr>
          <a:xfrm>
            <a:off x="7572396" y="6570000"/>
            <a:ext cx="288000" cy="288000"/>
          </a:xfrm>
          <a:prstGeom prst="actionButtonForwardNext">
            <a:avLst/>
          </a:prstGeom>
          <a:solidFill>
            <a:srgbClr val="33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http://www.lantorg.by/images/contacts/yandex-map.jpg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7788" t="14888" r="21634" b="6249"/>
          <a:stretch>
            <a:fillRect/>
          </a:stretch>
        </p:blipFill>
        <p:spPr bwMode="auto">
          <a:xfrm>
            <a:off x="8286776" y="6072206"/>
            <a:ext cx="500066" cy="672708"/>
          </a:xfrm>
          <a:prstGeom prst="rect">
            <a:avLst/>
          </a:prstGeom>
          <a:noFill/>
        </p:spPr>
      </p:pic>
      <p:sp>
        <p:nvSpPr>
          <p:cNvPr id="8" name="TextBox 7">
            <a:hlinkClick r:id="rId5" action="ppaction://hlinksldjump"/>
          </p:cNvPr>
          <p:cNvSpPr txBox="1"/>
          <p:nvPr/>
        </p:nvSpPr>
        <p:spPr>
          <a:xfrm>
            <a:off x="8072462" y="6429396"/>
            <a:ext cx="92869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/>
              <a:t>На оглавление</a:t>
            </a:r>
            <a:endParaRPr lang="ru-RU" sz="800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alpha val="92000"/>
              </a:schemeClr>
            </a:gs>
            <a:gs pos="50000">
              <a:srgbClr val="3366FF"/>
            </a:gs>
            <a:gs pos="100000">
              <a:srgbClr val="3366FF"/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vasi.net/uploads/podbor/life_stvola/thumbs/52847381.jpg"/>
          <p:cNvPicPr>
            <a:picLocks noChangeAspect="1" noChangeArrowheads="1"/>
          </p:cNvPicPr>
          <p:nvPr/>
        </p:nvPicPr>
        <p:blipFill>
          <a:blip r:embed="rId3"/>
          <a:srcRect b="3571"/>
          <a:stretch>
            <a:fillRect/>
          </a:stretch>
        </p:blipFill>
        <p:spPr bwMode="auto">
          <a:xfrm>
            <a:off x="428596" y="1357298"/>
            <a:ext cx="3810000" cy="3214710"/>
          </a:xfrm>
          <a:prstGeom prst="rect">
            <a:avLst/>
          </a:prstGeom>
          <a:noFill/>
        </p:spPr>
      </p:pic>
      <p:pic>
        <p:nvPicPr>
          <p:cNvPr id="3" name="Picture 2" descr="http://img-fotki.yandex.ru/get/4907/lyudmiladanko.31/0_4d770_36afdac9_XL"/>
          <p:cNvPicPr>
            <a:picLocks noChangeAspect="1" noChangeArrowheads="1"/>
          </p:cNvPicPr>
          <p:nvPr/>
        </p:nvPicPr>
        <p:blipFill>
          <a:blip r:embed="rId4" cstate="screen"/>
          <a:srcRect l="2813" t="2385" r="1562" b="3417"/>
          <a:stretch>
            <a:fillRect/>
          </a:stretch>
        </p:blipFill>
        <p:spPr bwMode="auto">
          <a:xfrm>
            <a:off x="4500562" y="1357298"/>
            <a:ext cx="4177665" cy="323567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00034" y="4929198"/>
            <a:ext cx="81439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  <a:latin typeface="Georgia" pitchFamily="18" charset="0"/>
              </a:rPr>
              <a:t>Мхов и лишайников больше на северной стороне камней и деревьев.</a:t>
            </a:r>
            <a:endParaRPr lang="ru-RU" sz="2800" dirty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5" name="Управляющая кнопка: назад 4">
            <a:hlinkClick r:id="" action="ppaction://hlinkshowjump?jump=previousslide" highlightClick="1"/>
          </p:cNvPr>
          <p:cNvSpPr/>
          <p:nvPr/>
        </p:nvSpPr>
        <p:spPr>
          <a:xfrm>
            <a:off x="6858016" y="6572272"/>
            <a:ext cx="285752" cy="285728"/>
          </a:xfrm>
          <a:prstGeom prst="actionButtonBackPrevious">
            <a:avLst/>
          </a:prstGeom>
          <a:solidFill>
            <a:srgbClr val="33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домой 5">
            <a:hlinkClick r:id="" action="ppaction://hlinkshowjump?jump=endshow" highlightClick="1"/>
          </p:cNvPr>
          <p:cNvSpPr/>
          <p:nvPr/>
        </p:nvSpPr>
        <p:spPr>
          <a:xfrm>
            <a:off x="7215206" y="6572272"/>
            <a:ext cx="285752" cy="285728"/>
          </a:xfrm>
          <a:prstGeom prst="actionButtonHome">
            <a:avLst/>
          </a:prstGeom>
          <a:solidFill>
            <a:srgbClr val="33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7572396" y="6570000"/>
            <a:ext cx="288000" cy="288000"/>
          </a:xfrm>
          <a:prstGeom prst="actionButtonForwardNext">
            <a:avLst/>
          </a:prstGeom>
          <a:solidFill>
            <a:srgbClr val="33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http://www.lantorg.by/images/contacts/yandex-map.jpg"/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7788" t="14888" r="21634" b="6249"/>
          <a:stretch>
            <a:fillRect/>
          </a:stretch>
        </p:blipFill>
        <p:spPr bwMode="auto">
          <a:xfrm>
            <a:off x="8286776" y="6072206"/>
            <a:ext cx="500066" cy="672708"/>
          </a:xfrm>
          <a:prstGeom prst="rect">
            <a:avLst/>
          </a:prstGeom>
          <a:noFill/>
        </p:spPr>
      </p:pic>
      <p:sp>
        <p:nvSpPr>
          <p:cNvPr id="9" name="TextBox 8">
            <a:hlinkClick r:id="rId6" action="ppaction://hlinksldjump"/>
          </p:cNvPr>
          <p:cNvSpPr txBox="1"/>
          <p:nvPr/>
        </p:nvSpPr>
        <p:spPr>
          <a:xfrm>
            <a:off x="8072462" y="6429396"/>
            <a:ext cx="92869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/>
              <a:t>На оглавление</a:t>
            </a:r>
            <a:endParaRPr lang="ru-RU" sz="800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1133</TotalTime>
  <Words>661</Words>
  <Application>Microsoft Office PowerPoint</Application>
  <PresentationFormat>Экран (4:3)</PresentationFormat>
  <Paragraphs>88</Paragraphs>
  <Slides>19</Slides>
  <Notes>19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Слайд 1</vt:lpstr>
      <vt:lpstr>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Ориентирование на местности – это определение своего местоположения и направления пути. Существует несколько способов ориентирования на местности: определение сторон горизонта с помощью компаса, по Солнцу, по звёздам, а также по местным природным признакам.</dc:title>
  <dc:creator>Яна</dc:creator>
  <cp:lastModifiedBy>1</cp:lastModifiedBy>
  <cp:revision>117</cp:revision>
  <dcterms:created xsi:type="dcterms:W3CDTF">2013-03-01T16:41:58Z</dcterms:created>
  <dcterms:modified xsi:type="dcterms:W3CDTF">2020-04-08T18:46:51Z</dcterms:modified>
</cp:coreProperties>
</file>